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7" r:id="rId12"/>
    <p:sldId id="266" r:id="rId13"/>
    <p:sldId id="270" r:id="rId14"/>
    <p:sldId id="268" r:id="rId15"/>
    <p:sldId id="269" r:id="rId16"/>
    <p:sldId id="275" r:id="rId17"/>
    <p:sldId id="271" r:id="rId18"/>
    <p:sldId id="272" r:id="rId19"/>
    <p:sldId id="273" r:id="rId20"/>
    <p:sldId id="274" r:id="rId21"/>
    <p:sldId id="276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A7B218"/>
    <a:srgbClr val="FF9999"/>
    <a:srgbClr val="FF0066"/>
    <a:srgbClr val="FF99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4660"/>
  </p:normalViewPr>
  <p:slideViewPr>
    <p:cSldViewPr>
      <p:cViewPr>
        <p:scale>
          <a:sx n="100" d="100"/>
          <a:sy n="100" d="100"/>
        </p:scale>
        <p:origin x="-1884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05/10/2014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3393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05/10/2014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21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05/10/2014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448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05/10/2014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504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05/10/2014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24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05/10/2014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6918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05/10/2014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0222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05/10/2014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8385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05/10/2014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055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05/10/2014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251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05/10/2014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81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A3A7C-CF3E-4424-8885-34AAEFF57FB1}" type="datetimeFigureOut">
              <a:rPr lang="fr-FR" smtClean="0"/>
              <a:t>05/10/2014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7178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  <a14:imgEffect>
                      <a14:sharpenSoften amount="-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3"/>
            <a:ext cx="9144000" cy="684917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“United we stand”</a:t>
            </a:r>
            <a:b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6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3:1-32</a:t>
            </a:r>
            <a:endParaRPr lang="en-GB" sz="3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210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  <a14:imgEffect>
                      <a14:sharpenSoften amount="-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3"/>
            <a:ext cx="9144000" cy="684917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“United we stand”</a:t>
            </a:r>
            <a:b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3:1-32</a:t>
            </a:r>
            <a:endParaRPr lang="en-GB" sz="2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8208912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common vision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Consecrated leaders</a:t>
            </a:r>
          </a:p>
        </p:txBody>
      </p:sp>
    </p:spTree>
    <p:extLst>
      <p:ext uri="{BB962C8B-B14F-4D97-AF65-F5344CB8AC3E}">
        <p14:creationId xmlns:p14="http://schemas.microsoft.com/office/powerpoint/2010/main" val="2322223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  <a14:imgEffect>
                      <a14:sharpenSoften amount="-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3"/>
            <a:ext cx="9144000" cy="684917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“United we stand”</a:t>
            </a:r>
            <a:b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3:1-32</a:t>
            </a:r>
            <a:endParaRPr lang="en-GB" sz="2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8208912" cy="14465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common vision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Consecrated leaders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not interested in medals</a:t>
            </a:r>
          </a:p>
        </p:txBody>
      </p:sp>
    </p:spTree>
    <p:extLst>
      <p:ext uri="{BB962C8B-B14F-4D97-AF65-F5344CB8AC3E}">
        <p14:creationId xmlns:p14="http://schemas.microsoft.com/office/powerpoint/2010/main" val="59714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  <a14:imgEffect>
                      <a14:sharpenSoften amount="-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3"/>
            <a:ext cx="9144000" cy="684917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“United we stand”</a:t>
            </a:r>
            <a:b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3:1-32</a:t>
            </a:r>
            <a:endParaRPr lang="en-GB" sz="2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8208912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common vision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Consecrated leaders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not interested in medals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sought to motivate</a:t>
            </a:r>
          </a:p>
        </p:txBody>
      </p:sp>
    </p:spTree>
    <p:extLst>
      <p:ext uri="{BB962C8B-B14F-4D97-AF65-F5344CB8AC3E}">
        <p14:creationId xmlns:p14="http://schemas.microsoft.com/office/powerpoint/2010/main" val="1423463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  <a14:imgEffect>
                      <a14:sharpenSoften amount="-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3"/>
            <a:ext cx="9144000" cy="684917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“United we stand”</a:t>
            </a:r>
            <a:b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3:1-32</a:t>
            </a:r>
            <a:endParaRPr lang="en-GB" sz="2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8208912" cy="20621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common vision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Consecrated leaders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not interested in medals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sought to motivate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planned + organized</a:t>
            </a:r>
          </a:p>
        </p:txBody>
      </p:sp>
    </p:spTree>
    <p:extLst>
      <p:ext uri="{BB962C8B-B14F-4D97-AF65-F5344CB8AC3E}">
        <p14:creationId xmlns:p14="http://schemas.microsoft.com/office/powerpoint/2010/main" val="2071496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  <a14:imgEffect>
                      <a14:sharpenSoften amount="-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3"/>
            <a:ext cx="9144000" cy="684917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“United we stand”</a:t>
            </a:r>
            <a:b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3:1-32</a:t>
            </a:r>
            <a:endParaRPr lang="en-GB" sz="2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8208912" cy="23698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common vision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Consecrated leaders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not interested in medals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sought to motivate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planned + organized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delegated</a:t>
            </a:r>
          </a:p>
        </p:txBody>
      </p:sp>
    </p:spTree>
    <p:extLst>
      <p:ext uri="{BB962C8B-B14F-4D97-AF65-F5344CB8AC3E}">
        <p14:creationId xmlns:p14="http://schemas.microsoft.com/office/powerpoint/2010/main" val="79256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  <a14:imgEffect>
                      <a14:sharpenSoften amount="-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3"/>
            <a:ext cx="9144000" cy="684917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“United we stand”</a:t>
            </a:r>
            <a:b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3:1-32</a:t>
            </a:r>
            <a:endParaRPr lang="en-GB" sz="2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8208912" cy="267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common vision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Consecrated leaders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not interested in medals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sought to motivate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planned + organized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delegated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oversaw the work</a:t>
            </a:r>
          </a:p>
        </p:txBody>
      </p:sp>
    </p:spTree>
    <p:extLst>
      <p:ext uri="{BB962C8B-B14F-4D97-AF65-F5344CB8AC3E}">
        <p14:creationId xmlns:p14="http://schemas.microsoft.com/office/powerpoint/2010/main" val="246226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  <a14:imgEffect>
                      <a14:sharpenSoften amount="-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3"/>
            <a:ext cx="9144000" cy="684917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“United we stand”</a:t>
            </a:r>
            <a:b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3:1-32</a:t>
            </a:r>
            <a:endParaRPr lang="en-GB" sz="2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8208912" cy="42165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common vision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Consecrated leaders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not interested in medals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sought to motivate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planned + organized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delegated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oversaw the work</a:t>
            </a:r>
          </a:p>
          <a:p>
            <a:pPr marL="895350" lvl="1"/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 careful attention to yourselves </a:t>
            </a:r>
            <a:r>
              <a:rPr lang="en-GB" sz="24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all the flock of which the Holy Spirit has made you overseers. Be shepherds of the church of </a:t>
            </a:r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God,</a:t>
            </a:r>
            <a:r>
              <a:rPr lang="en-GB" sz="24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which he bought with his own </a:t>
            </a:r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blood” 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(Acts 20:28).</a:t>
            </a:r>
            <a:endParaRPr lang="en-GB" sz="2400" b="1" i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6050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  <a14:imgEffect>
                      <a14:sharpenSoften amount="-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3"/>
            <a:ext cx="9144000" cy="684917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“United we stand”</a:t>
            </a:r>
            <a:b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3:1-32</a:t>
            </a:r>
            <a:endParaRPr lang="en-GB" sz="2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8208912" cy="29854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common vision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Consecrated leaders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not interested in medals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sought to motivate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planned + organized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delegated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oversaw the work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gave recognition where due</a:t>
            </a:r>
          </a:p>
        </p:txBody>
      </p:sp>
    </p:spTree>
    <p:extLst>
      <p:ext uri="{BB962C8B-B14F-4D97-AF65-F5344CB8AC3E}">
        <p14:creationId xmlns:p14="http://schemas.microsoft.com/office/powerpoint/2010/main" val="2209508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  <a14:imgEffect>
                      <a14:sharpenSoften amount="-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3"/>
            <a:ext cx="9144000" cy="684917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“United we stand”</a:t>
            </a:r>
            <a:b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3:1-32</a:t>
            </a:r>
            <a:endParaRPr lang="en-GB" sz="2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8208912" cy="3416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common vision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Consecrated leaders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not interested in medals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sought to motivate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planned + organized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delegated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oversaw the work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gave recognition where due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refused to be side-tracked</a:t>
            </a:r>
          </a:p>
        </p:txBody>
      </p:sp>
    </p:spTree>
    <p:extLst>
      <p:ext uri="{BB962C8B-B14F-4D97-AF65-F5344CB8AC3E}">
        <p14:creationId xmlns:p14="http://schemas.microsoft.com/office/powerpoint/2010/main" val="466640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  <a14:imgEffect>
                      <a14:sharpenSoften amount="-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3"/>
            <a:ext cx="9144000" cy="684917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“United we stand”</a:t>
            </a:r>
            <a:b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3:1-32</a:t>
            </a:r>
            <a:endParaRPr lang="en-GB" sz="2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8208912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common vision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Consecrated leaders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Committed workers</a:t>
            </a:r>
          </a:p>
        </p:txBody>
      </p:sp>
    </p:spTree>
    <p:extLst>
      <p:ext uri="{BB962C8B-B14F-4D97-AF65-F5344CB8AC3E}">
        <p14:creationId xmlns:p14="http://schemas.microsoft.com/office/powerpoint/2010/main" val="3208864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  <a14:imgEffect>
                      <a14:sharpenSoften amount="-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3"/>
            <a:ext cx="9144000" cy="684917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“United we stand”</a:t>
            </a:r>
            <a:b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3:1-32</a:t>
            </a:r>
            <a:endParaRPr lang="en-GB" sz="2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820891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‘Every kingdom divided against itself will be ruined, and every city or household divided against itself will not </a:t>
            </a:r>
            <a:r>
              <a:rPr lang="en-GB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stand’ </a:t>
            </a:r>
            <a:r>
              <a:rPr lang="en-GB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 12:25)</a:t>
            </a:r>
            <a:endParaRPr lang="en-GB" sz="32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04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  <a14:imgEffect>
                      <a14:sharpenSoften amount="-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3"/>
            <a:ext cx="9144000" cy="684917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“United we stand”</a:t>
            </a:r>
            <a:b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3:1-32</a:t>
            </a:r>
            <a:endParaRPr lang="en-GB" sz="2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8208912" cy="39703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common vision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Consecrated leaders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Committed workers</a:t>
            </a:r>
          </a:p>
          <a:p>
            <a:pPr marL="542925"/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</a:t>
            </a:r>
            <a:r>
              <a:rPr lang="en-GB" sz="24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said to them, ‘You see the trouble we are in: Jerusalem lies in ruins, and its gates have been burned with fire. Come, let us rebuild the wall of Jerusalem, and we will no longer be in disgrace.’ </a:t>
            </a:r>
            <a:r>
              <a:rPr lang="en-GB" sz="2400" b="1" i="1" baseline="300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GB" sz="24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also told them about the gracious hand of my God on me and what the king had said to me</a:t>
            </a:r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They </a:t>
            </a:r>
            <a:r>
              <a:rPr lang="en-GB" sz="24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replied, ‘Let us start rebuilding.’ So they began this good work</a:t>
            </a:r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(2:17-18).</a:t>
            </a:r>
            <a:endParaRPr lang="en-GB" sz="3200" b="1" dirty="0" smtClean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8657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  <a14:imgEffect>
                      <a14:sharpenSoften amount="-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3"/>
            <a:ext cx="9144000" cy="684917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“United we stand”</a:t>
            </a:r>
            <a:b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3:1-32</a:t>
            </a:r>
            <a:endParaRPr lang="en-GB" sz="2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8208912" cy="18774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common vision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Consecrated leaders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Committed workers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Cooperation </a:t>
            </a:r>
          </a:p>
        </p:txBody>
      </p:sp>
    </p:spTree>
    <p:extLst>
      <p:ext uri="{BB962C8B-B14F-4D97-AF65-F5344CB8AC3E}">
        <p14:creationId xmlns:p14="http://schemas.microsoft.com/office/powerpoint/2010/main" val="321072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  <a14:imgEffect>
                      <a14:sharpenSoften amount="-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3"/>
            <a:ext cx="9144000" cy="684917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“United we stand”</a:t>
            </a:r>
            <a:b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3:1-32</a:t>
            </a:r>
            <a:endParaRPr lang="en-GB" sz="2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8208912" cy="22467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common vision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Consecrated leaders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Committed workers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Cooperation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Coordination </a:t>
            </a:r>
          </a:p>
        </p:txBody>
      </p:sp>
    </p:spTree>
    <p:extLst>
      <p:ext uri="{BB962C8B-B14F-4D97-AF65-F5344CB8AC3E}">
        <p14:creationId xmlns:p14="http://schemas.microsoft.com/office/powerpoint/2010/main" val="97703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  <a14:imgEffect>
                      <a14:sharpenSoften amount="-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3"/>
            <a:ext cx="9144000" cy="684917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“United we stand”</a:t>
            </a:r>
            <a:b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3:1-32</a:t>
            </a:r>
            <a:endParaRPr lang="en-GB" sz="2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8208912" cy="26161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common vision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Consecrated leaders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Committed workers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Cooperation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Coordination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Complementary  </a:t>
            </a:r>
          </a:p>
        </p:txBody>
      </p:sp>
    </p:spTree>
    <p:extLst>
      <p:ext uri="{BB962C8B-B14F-4D97-AF65-F5344CB8AC3E}">
        <p14:creationId xmlns:p14="http://schemas.microsoft.com/office/powerpoint/2010/main" val="1155515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  <a14:imgEffect>
                      <a14:sharpenSoften amount="-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3"/>
            <a:ext cx="9144000" cy="684917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“United we stand”</a:t>
            </a:r>
            <a:b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3:1-32</a:t>
            </a:r>
            <a:endParaRPr lang="en-GB" sz="2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8208912" cy="29854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common vision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Consecrated leaders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Committed workers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Cooperation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Coordination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Complementary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Uncomfortable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151873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  <a14:imgEffect>
                      <a14:sharpenSoften amount="-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3"/>
            <a:ext cx="9144000" cy="684917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“United we stand”</a:t>
            </a:r>
            <a:b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3:1-32</a:t>
            </a:r>
            <a:endParaRPr lang="en-GB" sz="2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8208912" cy="33547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common vision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Consecrated leaders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Committed workers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Cooperation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Coordination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Complementary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Uncomfortable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Undesirable  </a:t>
            </a:r>
          </a:p>
        </p:txBody>
      </p:sp>
    </p:spTree>
    <p:extLst>
      <p:ext uri="{BB962C8B-B14F-4D97-AF65-F5344CB8AC3E}">
        <p14:creationId xmlns:p14="http://schemas.microsoft.com/office/powerpoint/2010/main" val="2613824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  <a14:imgEffect>
                      <a14:sharpenSoften amount="-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3"/>
            <a:ext cx="9144000" cy="684917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“United we stand”</a:t>
            </a:r>
            <a:b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3:1-32</a:t>
            </a:r>
            <a:endParaRPr lang="en-GB" sz="2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8208912" cy="23698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common vision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Consecrated leaders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Committed workers</a:t>
            </a:r>
          </a:p>
          <a:p>
            <a:pPr marL="514350" indent="-514350">
              <a:buFont typeface="+mj-lt"/>
              <a:buAutoNum type="arabicPeriod"/>
            </a:pPr>
            <a:endParaRPr lang="en-GB" sz="3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Conclusion: 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“United we stand, divided we fall”</a:t>
            </a:r>
          </a:p>
        </p:txBody>
      </p:sp>
    </p:spTree>
    <p:extLst>
      <p:ext uri="{BB962C8B-B14F-4D97-AF65-F5344CB8AC3E}">
        <p14:creationId xmlns:p14="http://schemas.microsoft.com/office/powerpoint/2010/main" val="185256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  <a14:imgEffect>
                      <a14:sharpenSoften amount="-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3"/>
            <a:ext cx="9144000" cy="684917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“United we stand”</a:t>
            </a:r>
            <a:b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3:1-32</a:t>
            </a:r>
            <a:endParaRPr lang="en-GB" sz="2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8208912" cy="33547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common vision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Consecrated leaders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Committed workers</a:t>
            </a:r>
          </a:p>
          <a:p>
            <a:pPr marL="514350" indent="-514350">
              <a:buFont typeface="+mj-lt"/>
              <a:buAutoNum type="arabicPeriod"/>
            </a:pPr>
            <a:endParaRPr lang="en-GB" sz="3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Conclusion: 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“United we stand, divided we fall”</a:t>
            </a:r>
          </a:p>
          <a:p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“Repairs”/repaired = 36 times</a:t>
            </a:r>
          </a:p>
          <a:p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“Built/rebuilt” = 5 times</a:t>
            </a:r>
          </a:p>
        </p:txBody>
      </p:sp>
    </p:spTree>
    <p:extLst>
      <p:ext uri="{BB962C8B-B14F-4D97-AF65-F5344CB8AC3E}">
        <p14:creationId xmlns:p14="http://schemas.microsoft.com/office/powerpoint/2010/main" val="344810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  <a14:imgEffect>
                      <a14:sharpenSoften amount="-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3"/>
            <a:ext cx="9144000" cy="684917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“United we stand”</a:t>
            </a:r>
            <a:b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3:1-32</a:t>
            </a:r>
            <a:endParaRPr lang="en-GB" sz="2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8208912" cy="45858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common vision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Consecrated leaders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Committed workers</a:t>
            </a:r>
          </a:p>
          <a:p>
            <a:pPr marL="514350" indent="-514350">
              <a:buFont typeface="+mj-lt"/>
              <a:buAutoNum type="arabicPeriod"/>
            </a:pPr>
            <a:endParaRPr lang="en-GB" sz="3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Conclusion: 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“United we stand, divided we fall”</a:t>
            </a:r>
          </a:p>
          <a:p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“Repairs”/repaired = 36 times</a:t>
            </a:r>
          </a:p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“Built/rebuilt” = 5 times</a:t>
            </a:r>
          </a:p>
          <a:p>
            <a:endParaRPr lang="en-GB" sz="2800" b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your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place/my place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God’s building programme?</a:t>
            </a:r>
            <a:endParaRPr lang="en-GB" sz="2800" b="1" dirty="0" smtClean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550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  <a14:imgEffect>
                      <a14:sharpenSoften amount="-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3"/>
            <a:ext cx="9144000" cy="684917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“United we stand”</a:t>
            </a:r>
            <a:b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3:1-32</a:t>
            </a:r>
            <a:endParaRPr lang="en-GB" sz="2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8208912" cy="50167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common vision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Consecrated leaders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Committed workers</a:t>
            </a:r>
          </a:p>
          <a:p>
            <a:pPr marL="514350" indent="-514350">
              <a:buFont typeface="+mj-lt"/>
              <a:buAutoNum type="arabicPeriod"/>
            </a:pPr>
            <a:endParaRPr lang="en-GB" sz="3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Conclusion: 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“United we stand, divided we fall”</a:t>
            </a:r>
          </a:p>
          <a:p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“Repairs”/repaired = 36 times</a:t>
            </a:r>
          </a:p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“Built/rebuilt” = 5 times</a:t>
            </a:r>
          </a:p>
          <a:p>
            <a:endParaRPr lang="en-GB" sz="2800" b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your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place/my place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God’s building programme?</a:t>
            </a:r>
          </a:p>
          <a:p>
            <a:pPr algn="ctr"/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</a:t>
            </a:r>
            <a:r>
              <a:rPr lang="en-GB" sz="2800" b="1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</a:t>
            </a:r>
            <a:r>
              <a:rPr lang="en-GB" sz="2800" b="1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remembered </a:t>
            </a:r>
            <a:r>
              <a:rPr lang="en-GB" sz="2800" b="1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GB" sz="2800" b="1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contribution?</a:t>
            </a:r>
            <a:endParaRPr lang="en-GB" sz="2800" b="1" dirty="0" smtClean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6812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  <a14:imgEffect>
                      <a14:sharpenSoften amount="-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3"/>
            <a:ext cx="9144000" cy="684917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“United we stand”</a:t>
            </a:r>
            <a:b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3:1-32</a:t>
            </a:r>
            <a:endParaRPr lang="en-GB" sz="2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8208912" cy="25545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‘</a:t>
            </a:r>
            <a:r>
              <a:rPr lang="en-GB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kingdom divided against itself will be ruined, and every city or household divided against itself will not </a:t>
            </a:r>
            <a:r>
              <a:rPr lang="en-GB" sz="2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stand’ </a:t>
            </a:r>
            <a:r>
              <a:rPr lang="en-GB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 12:25</a:t>
            </a:r>
            <a:r>
              <a:rPr lang="en-GB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endParaRPr lang="en-GB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GB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ogether</a:t>
            </a:r>
            <a:r>
              <a:rPr lang="en-GB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GB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veryone</a:t>
            </a:r>
            <a:r>
              <a:rPr lang="en-GB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GB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chieves</a:t>
            </a:r>
            <a:r>
              <a:rPr lang="en-GB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GB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ore</a:t>
            </a:r>
            <a:endParaRPr lang="en-GB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9246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  <a14:imgEffect>
                      <a14:sharpenSoften amount="-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3"/>
            <a:ext cx="9144000" cy="684917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“United we stand”</a:t>
            </a:r>
            <a:b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3:1-32</a:t>
            </a:r>
            <a:endParaRPr lang="en-GB" sz="2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8208912" cy="44012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bIns="46800" rtlCol="0">
            <a:spAutoFit/>
          </a:bodyPr>
          <a:lstStyle/>
          <a:p>
            <a:r>
              <a:rPr lang="en-GB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Allegorical interpretation:</a:t>
            </a:r>
          </a:p>
          <a:p>
            <a:pPr marL="714375" indent="-352425">
              <a:buClr>
                <a:srgbClr val="002060"/>
              </a:buClr>
              <a:buSzPct val="70000"/>
              <a:buFont typeface="Wingdings" panose="05000000000000000000" pitchFamily="2" charset="2"/>
              <a:buChar char="Ø"/>
            </a:pPr>
            <a:r>
              <a:rPr lang="en-GB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Sheep Gate = Christ, the Good Shepherd</a:t>
            </a:r>
          </a:p>
          <a:p>
            <a:pPr marL="714375" indent="-352425">
              <a:buFont typeface="Wingdings" panose="05000000000000000000" pitchFamily="2" charset="2"/>
              <a:buChar char="Ø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Fish Gate = we’re called on to be Fishers of Men</a:t>
            </a:r>
          </a:p>
          <a:p>
            <a:pPr marL="714375" indent="-352425">
              <a:buSzPct val="85000"/>
              <a:buFont typeface="Wingdings" panose="05000000000000000000" pitchFamily="2" charset="2"/>
              <a:buChar char="Ø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Old Gate = the Old Truths compared to error</a:t>
            </a:r>
          </a:p>
          <a:p>
            <a:pPr marL="714375" indent="-352425">
              <a:buSzPct val="85000"/>
              <a:buFont typeface="Wingdings" panose="05000000000000000000" pitchFamily="2" charset="2"/>
              <a:buChar char="Ø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Valley Gate = Humility</a:t>
            </a:r>
          </a:p>
          <a:p>
            <a:pPr marL="714375" indent="-352425">
              <a:buSzPct val="85000"/>
              <a:buFont typeface="Wingdings" panose="05000000000000000000" pitchFamily="2" charset="2"/>
              <a:buChar char="Ø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Dung Gate = Elimination</a:t>
            </a:r>
          </a:p>
          <a:p>
            <a:pPr marL="714375" indent="-352425">
              <a:buSzPct val="85000"/>
              <a:buFont typeface="Wingdings" panose="05000000000000000000" pitchFamily="2" charset="2"/>
              <a:buChar char="Ø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Fountain Gate = “rivers of living water”</a:t>
            </a:r>
          </a:p>
          <a:p>
            <a:pPr marL="714375" indent="-352425">
              <a:buSzPct val="85000"/>
              <a:buFont typeface="Wingdings" panose="05000000000000000000" pitchFamily="2" charset="2"/>
              <a:buChar char="Ø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Horse gate = 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 of battle</a:t>
            </a:r>
          </a:p>
          <a:p>
            <a:pPr marL="714375" indent="-352425">
              <a:buSzPct val="85000"/>
              <a:buFont typeface="Wingdings" panose="05000000000000000000" pitchFamily="2" charset="2"/>
              <a:buChar char="Ø"/>
            </a:pPr>
            <a:r>
              <a:rPr lang="en-GB" sz="24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East Gate = entrance of Messiah</a:t>
            </a:r>
          </a:p>
          <a:p>
            <a:pPr marL="714375" indent="-352425">
              <a:buSzPct val="85000"/>
              <a:buFont typeface="Wingdings" panose="05000000000000000000" pitchFamily="2" charset="2"/>
              <a:buChar char="Ø"/>
            </a:pPr>
            <a:r>
              <a:rPr lang="en-GB" sz="24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Inspection Gate = place of Judgment (Heb.9:7)</a:t>
            </a:r>
            <a:r>
              <a:rPr lang="en-GB" sz="32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sz="3200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0757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  <a14:imgEffect>
                      <a14:sharpenSoften amount="-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3"/>
            <a:ext cx="9144000" cy="684917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“United we stand”</a:t>
            </a:r>
            <a:b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3:1-32</a:t>
            </a:r>
            <a:endParaRPr lang="en-GB" sz="2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8208912" cy="44012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Allegorical interpretation:</a:t>
            </a:r>
          </a:p>
          <a:p>
            <a:pPr marL="714375" indent="-352425">
              <a:buSzPct val="70000"/>
              <a:buFont typeface="Wingdings" panose="05000000000000000000" pitchFamily="2" charset="2"/>
              <a:buChar char="Ø"/>
            </a:pPr>
            <a:r>
              <a:rPr lang="en-GB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Sheep Gate = Christ, the Good Shepherd</a:t>
            </a:r>
          </a:p>
          <a:p>
            <a:pPr marL="714375" indent="-352425"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Fish Gate = we’re called on to be Fishers of Men</a:t>
            </a:r>
          </a:p>
          <a:p>
            <a:pPr marL="714375" indent="-352425">
              <a:buSzPct val="85000"/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Old Gate = the Old Truths compared to error</a:t>
            </a:r>
          </a:p>
          <a:p>
            <a:pPr marL="714375" indent="-352425">
              <a:buSzPct val="85000"/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Valley Gate = Humility</a:t>
            </a:r>
          </a:p>
          <a:p>
            <a:pPr marL="714375" indent="-352425">
              <a:buSzPct val="85000"/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Dung Gate = Elimination</a:t>
            </a:r>
          </a:p>
          <a:p>
            <a:pPr marL="714375" indent="-352425">
              <a:buSzPct val="85000"/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Fountain Gate = “rivers of living water”</a:t>
            </a:r>
          </a:p>
          <a:p>
            <a:pPr marL="714375" indent="-352425">
              <a:buSzPct val="85000"/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Horse gate = </a:t>
            </a:r>
            <a:r>
              <a:rPr lang="en-GB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 of battle</a:t>
            </a:r>
          </a:p>
          <a:p>
            <a:pPr marL="714375" indent="-352425">
              <a:buSzPct val="85000"/>
              <a:buFont typeface="Wingdings" panose="05000000000000000000" pitchFamily="2" charset="2"/>
              <a:buChar char="Ø"/>
            </a:pPr>
            <a:r>
              <a:rPr lang="en-GB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GB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East Gate = entrance of Messiah</a:t>
            </a:r>
          </a:p>
          <a:p>
            <a:pPr marL="714375" indent="-352425">
              <a:buSzPct val="85000"/>
              <a:buFont typeface="Wingdings" panose="05000000000000000000" pitchFamily="2" charset="2"/>
              <a:buChar char="Ø"/>
            </a:pPr>
            <a:r>
              <a:rPr lang="en-GB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GB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Inspection Gate = place of Judgment (Heb.9:7)</a:t>
            </a:r>
            <a:r>
              <a:rPr lang="en-GB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Multiply 3"/>
          <p:cNvSpPr/>
          <p:nvPr/>
        </p:nvSpPr>
        <p:spPr>
          <a:xfrm>
            <a:off x="1707307" y="1736811"/>
            <a:ext cx="5184576" cy="3753133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443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  <a14:imgEffect>
                      <a14:sharpenSoften amount="-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3"/>
            <a:ext cx="9144000" cy="684917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“United we stand”</a:t>
            </a:r>
            <a:b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3:1-32</a:t>
            </a:r>
            <a:endParaRPr lang="en-GB" sz="2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8208912" cy="20621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Clear lessons: </a:t>
            </a:r>
            <a:r>
              <a:rPr lang="en-GB" sz="3200" b="1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accomplish God’s purpose</a:t>
            </a:r>
          </a:p>
          <a:p>
            <a:pPr marL="1076325" indent="-361950">
              <a:buFont typeface="Wingdings" panose="05000000000000000000" pitchFamily="2" charset="2"/>
              <a:buChar char="Ø"/>
            </a:pPr>
            <a:r>
              <a:rPr lang="en-GB" sz="3200" b="1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common vision</a:t>
            </a:r>
          </a:p>
          <a:p>
            <a:pPr marL="1076325" indent="-361950">
              <a:buFont typeface="Wingdings" panose="05000000000000000000" pitchFamily="2" charset="2"/>
              <a:buChar char="Ø"/>
            </a:pPr>
            <a:r>
              <a:rPr lang="en-GB" sz="3200" b="1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b="1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consecrated leaders</a:t>
            </a:r>
          </a:p>
          <a:p>
            <a:pPr marL="1076325" indent="-361950">
              <a:buFont typeface="Wingdings" panose="05000000000000000000" pitchFamily="2" charset="2"/>
              <a:buChar char="Ø"/>
            </a:pPr>
            <a:r>
              <a:rPr lang="en-GB" sz="3200" b="1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b="1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committed workers</a:t>
            </a:r>
            <a:r>
              <a:rPr lang="en-GB" sz="3200" b="1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3200" b="1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GB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1391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  <a14:imgEffect>
                      <a14:sharpenSoften amount="-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3"/>
            <a:ext cx="9144000" cy="684917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“United we stand”</a:t>
            </a:r>
            <a:b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3:1-32</a:t>
            </a:r>
            <a:endParaRPr lang="en-GB" sz="2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8208912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common vision</a:t>
            </a:r>
          </a:p>
        </p:txBody>
      </p:sp>
    </p:spTree>
    <p:extLst>
      <p:ext uri="{BB962C8B-B14F-4D97-AF65-F5344CB8AC3E}">
        <p14:creationId xmlns:p14="http://schemas.microsoft.com/office/powerpoint/2010/main" val="2326014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  <a14:imgEffect>
                      <a14:sharpenSoften amount="-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3"/>
            <a:ext cx="9144000" cy="684917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“United we stand”</a:t>
            </a:r>
            <a:b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3:1-32</a:t>
            </a:r>
            <a:endParaRPr lang="en-GB" sz="2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8208912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common vision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Nehemiah and Jews = Rebuild a wall</a:t>
            </a:r>
            <a:endParaRPr lang="en-GB" sz="2800" dirty="0">
              <a:ln>
                <a:solidFill>
                  <a:schemeClr val="tx1"/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128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  <a14:imgEffect>
                      <a14:sharpenSoften amount="-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3"/>
            <a:ext cx="9144000" cy="684917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“United we stand”</a:t>
            </a:r>
            <a:b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3:1-32</a:t>
            </a:r>
            <a:endParaRPr lang="en-GB" sz="2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8208912" cy="14465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common vision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Nehemiah and Jews = Rebuild a wall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church = proclaim the Gospel</a:t>
            </a:r>
            <a:endParaRPr lang="en-GB" sz="2800" dirty="0">
              <a:ln>
                <a:solidFill>
                  <a:schemeClr val="tx1"/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0985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4714</TotalTime>
  <Words>539</Words>
  <Application>Microsoft Office PowerPoint</Application>
  <PresentationFormat>On-screen Show (4:3)</PresentationFormat>
  <Paragraphs>183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“United we stand” Nehemiah 3:1-32</vt:lpstr>
      <vt:lpstr>“United we stand” Nehemiah 3:1-32</vt:lpstr>
      <vt:lpstr>“United we stand” Nehemiah 3:1-32</vt:lpstr>
      <vt:lpstr>“United we stand” Nehemiah 3:1-32</vt:lpstr>
      <vt:lpstr>“United we stand” Nehemiah 3:1-32</vt:lpstr>
      <vt:lpstr>“United we stand” Nehemiah 3:1-32</vt:lpstr>
      <vt:lpstr>“United we stand” Nehemiah 3:1-32</vt:lpstr>
      <vt:lpstr>“United we stand” Nehemiah 3:1-32</vt:lpstr>
      <vt:lpstr>“United we stand” Nehemiah 3:1-32</vt:lpstr>
      <vt:lpstr>“United we stand” Nehemiah 3:1-32</vt:lpstr>
      <vt:lpstr>“United we stand” Nehemiah 3:1-32</vt:lpstr>
      <vt:lpstr>“United we stand” Nehemiah 3:1-32</vt:lpstr>
      <vt:lpstr>“United we stand” Nehemiah 3:1-32</vt:lpstr>
      <vt:lpstr>“United we stand” Nehemiah 3:1-32</vt:lpstr>
      <vt:lpstr>“United we stand” Nehemiah 3:1-32</vt:lpstr>
      <vt:lpstr>“United we stand” Nehemiah 3:1-32</vt:lpstr>
      <vt:lpstr>“United we stand” Nehemiah 3:1-32</vt:lpstr>
      <vt:lpstr>“United we stand” Nehemiah 3:1-32</vt:lpstr>
      <vt:lpstr>“United we stand” Nehemiah 3:1-32</vt:lpstr>
      <vt:lpstr>“United we stand” Nehemiah 3:1-32</vt:lpstr>
      <vt:lpstr>“United we stand” Nehemiah 3:1-32</vt:lpstr>
      <vt:lpstr>“United we stand” Nehemiah 3:1-32</vt:lpstr>
      <vt:lpstr>“United we stand” Nehemiah 3:1-32</vt:lpstr>
      <vt:lpstr>“United we stand” Nehemiah 3:1-32</vt:lpstr>
      <vt:lpstr>“United we stand” Nehemiah 3:1-32</vt:lpstr>
      <vt:lpstr>“United we stand” Nehemiah 3:1-32</vt:lpstr>
      <vt:lpstr>“United we stand” Nehemiah 3:1-32</vt:lpstr>
      <vt:lpstr>“United we stand” Nehemiah 3:1-32</vt:lpstr>
      <vt:lpstr>“United we stand” Nehemiah 3:1-32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we stand</dc:title>
  <dc:creator>Colin Howells</dc:creator>
  <cp:lastModifiedBy>Colin Howells</cp:lastModifiedBy>
  <cp:revision>211</cp:revision>
  <dcterms:created xsi:type="dcterms:W3CDTF">2011-03-31T09:44:47Z</dcterms:created>
  <dcterms:modified xsi:type="dcterms:W3CDTF">2014-10-05T15:10:36Z</dcterms:modified>
</cp:coreProperties>
</file>